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7" r:id="rId5"/>
    <p:sldId id="256" r:id="rId6"/>
    <p:sldId id="257" r:id="rId7"/>
    <p:sldId id="258" r:id="rId8"/>
    <p:sldId id="260" r:id="rId9"/>
    <p:sldId id="268" r:id="rId10"/>
    <p:sldId id="360" r:id="rId11"/>
    <p:sldId id="357" r:id="rId12"/>
    <p:sldId id="367" r:id="rId13"/>
    <p:sldId id="269" r:id="rId14"/>
    <p:sldId id="259" r:id="rId15"/>
    <p:sldId id="266" r:id="rId16"/>
    <p:sldId id="319" r:id="rId17"/>
    <p:sldId id="323" r:id="rId18"/>
    <p:sldId id="317" r:id="rId19"/>
    <p:sldId id="316" r:id="rId20"/>
    <p:sldId id="320" r:id="rId21"/>
    <p:sldId id="329" r:id="rId22"/>
    <p:sldId id="325" r:id="rId23"/>
    <p:sldId id="332" r:id="rId24"/>
    <p:sldId id="368" r:id="rId25"/>
    <p:sldId id="369" r:id="rId26"/>
    <p:sldId id="3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der interactions in empirical studies" id="{A10C703A-5CA0-441B-BB11-2282160F716E}">
          <p14:sldIdLst>
            <p14:sldId id="263"/>
            <p14:sldId id="264"/>
            <p14:sldId id="265"/>
            <p14:sldId id="267"/>
          </p14:sldIdLst>
        </p14:section>
        <p14:section name="RQ1 matching &amp; oldnew imagenet" id="{0AFC2C94-5F16-4D68-86E3-C633EB58FEBD}">
          <p14:sldIdLst>
            <p14:sldId id="256"/>
            <p14:sldId id="257"/>
            <p14:sldId id="258"/>
            <p14:sldId id="260"/>
          </p14:sldIdLst>
        </p14:section>
        <p14:section name="RQ1 lineups" id="{674925BB-2D6F-4E37-97A5-62920D12520B}">
          <p14:sldIdLst>
            <p14:sldId id="268"/>
            <p14:sldId id="360"/>
            <p14:sldId id="357"/>
            <p14:sldId id="367"/>
            <p14:sldId id="269"/>
          </p14:sldIdLst>
        </p14:section>
        <p14:section name="child caricature" id="{06138170-CA9A-4A16-B975-4210AC2B2AD5}">
          <p14:sldIdLst>
            <p14:sldId id="259"/>
            <p14:sldId id="266"/>
            <p14:sldId id="319"/>
            <p14:sldId id="323"/>
            <p14:sldId id="317"/>
            <p14:sldId id="316"/>
            <p14:sldId id="320"/>
            <p14:sldId id="329"/>
            <p14:sldId id="325"/>
            <p14:sldId id="332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4BEC-6C87-A371-447C-6E3365735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21975-132B-47CE-BEDF-B40455495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73608-AFEB-D8F3-D6A4-763F9D1C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40AF-D76A-A78B-CCAB-265C13C6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3678-BB85-102C-F782-97A18D6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3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CF90-F2A9-3E98-3FA3-E476EA3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DAFE-4194-ABA4-3C1C-10F30E3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A4FF-E77F-FEC3-249E-C5C2456A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DB10-4416-5A72-6CBE-F4082B71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4F11-3F24-4C74-992F-830A61C3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1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1532-8545-3E58-B9C1-D886E5145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A6B51-9C11-0143-C1DB-031D88297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3F121-BBCC-0B82-4F52-4B8D1EFB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C536-6FCC-C443-430F-FD2EE35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3CC4-B673-EB51-F637-53F62636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2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F8E-45B3-41A3-2EAC-BCE594D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5A77-D503-492C-F5C2-6F304239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2692-37D1-3871-B46F-537858D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D22E-C6B7-B596-3A37-873A3AE6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2C74-FED3-DC9F-F45D-EB371278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34E-2534-4CA0-F694-F022ED5E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1B0D-6DF0-DADE-A828-C05ACF4A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58EC-7C15-F4A0-BEBA-562EB8BE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4A3E-23BE-8590-E5FC-F0600852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59C9-DFB4-DFB4-E056-8DEE95D2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2DC0-BD31-68A6-0A0A-589A63EB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D596-95FC-38B3-7C0F-54392A42B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13EDF-8625-D1C0-D405-95A85BCD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0B32-ABFA-8937-ACB6-AA819AF6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B286-6C9D-D9DF-FAC4-AA9951EA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0883-AFFE-90FA-F5A1-ABFBCA4D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416F-414D-C555-0B17-3F5FE8A1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EA94B-DA60-93F9-F258-C5D4E12D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61F33-803B-05BD-9A02-B30A2850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B469C-8FBC-E758-6537-F2F716D6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FFA53-71FC-4AA1-D506-2B90ECDDB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D7042-08E1-3217-9C11-9A422B98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37A15-127C-58E8-F8DB-E1ED326D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4EC8D-329F-DA5F-1700-A1883ED9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75A-36D9-90CF-44E3-588782EF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2A557-3155-8100-9FA7-A5612532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BB713-2B1A-1D09-B056-719B222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B75C-28AC-8157-2E7E-7CBEE9BB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AFEBB-8FA8-00E8-ACFF-9FFD4250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4C7F2-A5FF-A39D-8B1F-099F69B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E91F-7D3C-310E-375A-12EF05D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1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3524-5711-2245-822D-53F4654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A799-3288-DA2D-9137-2BC03C48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4540-3F90-38FE-58F6-CD04F1FC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27836-73E0-009C-4BC2-C40A6412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95214-1F49-7166-4C05-AB532904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0E15A-C0C9-88C9-782D-EF001D1A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9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3913-EEF5-36A0-D5AB-4DDE79C6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F2B31-C110-9221-7303-14F230DA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7A02E-CED3-4A02-4C75-2DA9E51F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3D803-19E5-1C3D-2D79-84F59B38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5142-F632-0BF0-7CAD-0A3AA140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98F6-39B3-DF58-6FCD-DF7D6B04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67236-9065-0DD7-2380-8EAA20C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BD5-75F1-496C-9FFC-892E1EA6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BE28-9EFA-F898-0107-527C65CAD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C0414-76AC-43D8-997E-6F13194BD28D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D9C5-8434-D4CE-59D8-C8040185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91CB-9359-9415-A0B2-4CDC3DFE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31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9E225-E95C-1947-1628-138A26FF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t="23651" r="35357" b="19047"/>
          <a:stretch/>
        </p:blipFill>
        <p:spPr>
          <a:xfrm>
            <a:off x="130629" y="1600200"/>
            <a:ext cx="5889171" cy="39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915D3-0654-65AB-057F-1482564D7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2" t="29524" r="18035" b="12063"/>
          <a:stretch/>
        </p:blipFill>
        <p:spPr>
          <a:xfrm>
            <a:off x="6302828" y="1709058"/>
            <a:ext cx="5758543" cy="400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68045-2BCE-F7AB-7BCA-6007233F37AD}"/>
              </a:ext>
            </a:extLst>
          </p:cNvPr>
          <p:cNvSpPr txBox="1"/>
          <p:nvPr/>
        </p:nvSpPr>
        <p:spPr>
          <a:xfrm>
            <a:off x="272143" y="435429"/>
            <a:ext cx="20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</a:t>
            </a:r>
            <a:r>
              <a:rPr lang="en-GB" dirty="0" err="1"/>
              <a:t>Msc</a:t>
            </a:r>
            <a:r>
              <a:rPr lang="en-GB" dirty="0"/>
              <a:t> study</a:t>
            </a:r>
          </a:p>
        </p:txBody>
      </p:sp>
    </p:spTree>
    <p:extLst>
      <p:ext uri="{BB962C8B-B14F-4D97-AF65-F5344CB8AC3E}">
        <p14:creationId xmlns:p14="http://schemas.microsoft.com/office/powerpoint/2010/main" val="183046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8" t="49746" r="47232" b="22540"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26" t="42940" r="25287" b="27077"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8" t="52374" r="20625" b="31110"/>
          <a:stretch/>
        </p:blipFill>
        <p:spPr>
          <a:xfrm>
            <a:off x="1764037" y="5680582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66768" y="1016095"/>
            <a:ext cx="7039431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“More </a:t>
            </a:r>
            <a:r>
              <a:rPr lang="en-GB" sz="2800" dirty="0" err="1"/>
              <a:t>Swartzenegger</a:t>
            </a:r>
            <a:r>
              <a:rPr lang="en-GB" sz="2800" dirty="0"/>
              <a:t>” than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83294" y="447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Famous </a:t>
            </a:r>
            <a:r>
              <a:rPr lang="en-GB" sz="4000" dirty="0" err="1"/>
              <a:t>superportraits</a:t>
            </a:r>
            <a:endParaRPr lang="en-GB" sz="40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ED0367-EAD8-208E-6930-44FE6E07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10:06 AM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2665A-88C3-EE31-C54B-0762D4C8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2" t="28333" r="28229" b="25926"/>
          <a:stretch/>
        </p:blipFill>
        <p:spPr>
          <a:xfrm>
            <a:off x="5402895" y="1610646"/>
            <a:ext cx="5791198" cy="448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16E0-6D73-0E94-7068-4A72824A341F}"/>
              </a:ext>
            </a:extLst>
          </p:cNvPr>
          <p:cNvSpPr txBox="1"/>
          <p:nvPr/>
        </p:nvSpPr>
        <p:spPr>
          <a:xfrm>
            <a:off x="422833" y="5365749"/>
            <a:ext cx="324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Perpetrator (“perp”)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4CA8-D3CD-BAD1-A080-15C64311252E}"/>
              </a:ext>
            </a:extLst>
          </p:cNvPr>
          <p:cNvSpPr txBox="1"/>
          <p:nvPr/>
        </p:nvSpPr>
        <p:spPr>
          <a:xfrm>
            <a:off x="4404986" y="6094740"/>
            <a:ext cx="76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Caricatured lineup, may / may not contain perp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6AA102D-BC39-9871-C07F-A5432A1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10:06 AM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D4FE8-1EB6-FD32-3CB9-DBE529B3AA61}"/>
              </a:ext>
            </a:extLst>
          </p:cNvPr>
          <p:cNvSpPr txBox="1"/>
          <p:nvPr/>
        </p:nvSpPr>
        <p:spPr>
          <a:xfrm>
            <a:off x="352926" y="-32027"/>
            <a:ext cx="1183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Can caricature aid identification of newly-learned faces in eyewitness lineups?</a:t>
            </a:r>
          </a:p>
        </p:txBody>
      </p:sp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11C2D0F-A21F-97F3-06EF-E03E19AA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6" y="2212305"/>
            <a:ext cx="2955100" cy="2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609790-54CD-B9A7-DC0F-F206573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10:06 AM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 t="39172" r="30937" b="14629"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6B867-41B4-9F77-CE43-CE8D2121E25A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9A9D-9CDB-6612-5A51-081310C6D920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544A9-DF95-794C-5635-33B1675A3E39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75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"/>
    </mc:Choice>
    <mc:Fallback xmlns="">
      <p:transition spd="slow" advTm="49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4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64889-0CFE-4D3F-74B9-1E6008CD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9" t="25833" r="22656" b="38333"/>
          <a:stretch/>
        </p:blipFill>
        <p:spPr>
          <a:xfrm>
            <a:off x="114316" y="509270"/>
            <a:ext cx="3931920" cy="2305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24C53-B35F-19B1-5ABC-7CB87ED6EE0B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E93D5-98EB-E4AD-0CBA-D57C8B65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0" t="24889" r="14875" b="19778"/>
          <a:stretch/>
        </p:blipFill>
        <p:spPr>
          <a:xfrm>
            <a:off x="110498" y="2954743"/>
            <a:ext cx="4046236" cy="3920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24103-1B2E-F515-2C39-3088DC413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12" t="24889" r="14000" b="21111"/>
          <a:stretch/>
        </p:blipFill>
        <p:spPr>
          <a:xfrm>
            <a:off x="8201015" y="0"/>
            <a:ext cx="4046236" cy="3703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C4589-9F25-615C-E325-4AD34F009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5" t="24889" r="14625" b="21111"/>
          <a:stretch/>
        </p:blipFill>
        <p:spPr>
          <a:xfrm>
            <a:off x="4269095" y="0"/>
            <a:ext cx="3931920" cy="370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D9B42-36D0-60CF-3846-5FB4518D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DBAA0-047C-DD67-6662-1F2B4FB29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7" t="17412" r="22706" b="31922"/>
          <a:stretch/>
        </p:blipFill>
        <p:spPr>
          <a:xfrm>
            <a:off x="104289" y="3383279"/>
            <a:ext cx="3614570" cy="347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2C3FF-F4D7-71C9-5AB0-720D08BF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46909-9AB7-F495-AA69-39815D136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2" t="24814" r="23125" b="35000"/>
          <a:stretch/>
        </p:blipFill>
        <p:spPr>
          <a:xfrm>
            <a:off x="45858" y="705594"/>
            <a:ext cx="4372877" cy="253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657DB-FB3F-DA51-3E1F-49DA5B53ACF4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vggFace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D3E47-5D01-3F2E-9B85-FF47EB275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3" t="18889" r="26771" b="28704"/>
          <a:stretch/>
        </p:blipFill>
        <p:spPr>
          <a:xfrm>
            <a:off x="4418736" y="-49768"/>
            <a:ext cx="3627142" cy="3433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682A6-A363-BB55-995C-87BF05C9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520" y="0"/>
            <a:ext cx="3773622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6852182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1961245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DF3963-B7FE-8AC3-E78B-8F32903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0" y="2177327"/>
            <a:ext cx="4981435" cy="2917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F5548-157C-7774-FCC7-01008F8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22" y="2177327"/>
            <a:ext cx="4981435" cy="2917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130FC9-12F4-78F2-603B-76F765223A89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29567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7456716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2057224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805AF5-62B7-E1C1-50C1-492E5244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1270"/>
          <a:stretch/>
        </p:blipFill>
        <p:spPr>
          <a:xfrm>
            <a:off x="371136" y="1478914"/>
            <a:ext cx="5207339" cy="4804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D3F263-69E0-5507-B9C2-CA280B85D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1428"/>
          <a:stretch/>
        </p:blipFill>
        <p:spPr>
          <a:xfrm>
            <a:off x="6096000" y="1471680"/>
            <a:ext cx="5235126" cy="4814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51EBF-F6E2-A67D-81F0-C2A4E807EEFF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399338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4301C-A532-1194-2419-FFA1B1E847BC}"/>
              </a:ext>
            </a:extLst>
          </p:cNvPr>
          <p:cNvSpPr txBox="1"/>
          <p:nvPr/>
        </p:nvSpPr>
        <p:spPr>
          <a:xfrm>
            <a:off x="798741" y="1205591"/>
            <a:ext cx="100434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Create 400 simulated participants, each with same numbers of trials as experiment, populated with randomly selected faces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Euclidean distances between test faces &amp; nearest study face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Old faces: shorter distances to study face means more hits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New faces: longer distances to study face means fewer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Sweep a decision criterion across distances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Distances &lt; criterion: “old” response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7814E-89A2-F2DD-53F4-011ED99762CF}"/>
              </a:ext>
            </a:extLst>
          </p:cNvPr>
          <p:cNvSpPr txBox="1"/>
          <p:nvPr/>
        </p:nvSpPr>
        <p:spPr>
          <a:xfrm>
            <a:off x="2483490" y="65313"/>
            <a:ext cx="725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Simulating old / new recognition</a:t>
            </a:r>
          </a:p>
        </p:txBody>
      </p:sp>
    </p:spTree>
    <p:extLst>
      <p:ext uri="{BB962C8B-B14F-4D97-AF65-F5344CB8AC3E}">
        <p14:creationId xmlns:p14="http://schemas.microsoft.com/office/powerpoint/2010/main" val="36560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516283-6A82-0EB9-604E-49DECA1F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0926" r="33021" b="10926"/>
          <a:stretch/>
        </p:blipFill>
        <p:spPr>
          <a:xfrm>
            <a:off x="4306352" y="3428999"/>
            <a:ext cx="3318652" cy="319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5F801-4F72-BA16-990D-7209D359DECD}"/>
              </a:ext>
            </a:extLst>
          </p:cNvPr>
          <p:cNvSpPr txBox="1"/>
          <p:nvPr/>
        </p:nvSpPr>
        <p:spPr>
          <a:xfrm>
            <a:off x="-394188" y="2888549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89D2D-A0BD-AC3B-465F-04F8D0BECA43}"/>
              </a:ext>
            </a:extLst>
          </p:cNvPr>
          <p:cNvSpPr txBox="1"/>
          <p:nvPr/>
        </p:nvSpPr>
        <p:spPr>
          <a:xfrm>
            <a:off x="8973118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EC554-77B3-8CB5-22BB-F58C9215CA37}"/>
              </a:ext>
            </a:extLst>
          </p:cNvPr>
          <p:cNvSpPr txBox="1"/>
          <p:nvPr/>
        </p:nvSpPr>
        <p:spPr>
          <a:xfrm>
            <a:off x="4628245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46BA0-1225-8938-D602-6BF7003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53" y="3428999"/>
            <a:ext cx="3366902" cy="3190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732F9-9C27-F830-47DC-57AF286D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53016" r="55536" b="11942"/>
          <a:stretch/>
        </p:blipFill>
        <p:spPr>
          <a:xfrm>
            <a:off x="-7263" y="3440926"/>
            <a:ext cx="3047067" cy="3297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EA011-DDFF-2CAD-74C5-9ADE79763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6" t="20952" r="74822" b="73651"/>
          <a:stretch/>
        </p:blipFill>
        <p:spPr>
          <a:xfrm>
            <a:off x="2743199" y="6046238"/>
            <a:ext cx="1677381" cy="523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6BBAD-7559-DA15-AEA8-DD52DB1F36AF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90D74-37BE-FCA6-683E-96A6C96720B4}"/>
              </a:ext>
            </a:extLst>
          </p:cNvPr>
          <p:cNvSpPr txBox="1"/>
          <p:nvPr/>
        </p:nvSpPr>
        <p:spPr>
          <a:xfrm>
            <a:off x="1425445" y="932992"/>
            <a:ext cx="8515986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hit rate suffers when caricature increased at test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of new faces improves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Model distances mirror human “old” judgements</a:t>
            </a:r>
          </a:p>
        </p:txBody>
      </p:sp>
    </p:spTree>
    <p:extLst>
      <p:ext uri="{BB962C8B-B14F-4D97-AF65-F5344CB8AC3E}">
        <p14:creationId xmlns:p14="http://schemas.microsoft.com/office/powerpoint/2010/main" val="40333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6B20A-EC65-5A7B-3DF7-EDC669C2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20222" r="34250" b="21333"/>
          <a:stretch/>
        </p:blipFill>
        <p:spPr>
          <a:xfrm>
            <a:off x="182880" y="1112520"/>
            <a:ext cx="5913120" cy="400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9C53D-EBF1-0176-D4CC-262079F2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34223" r="39750" b="7334"/>
          <a:stretch/>
        </p:blipFill>
        <p:spPr>
          <a:xfrm>
            <a:off x="6278880" y="1112520"/>
            <a:ext cx="5913120" cy="4008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FA400-C1B5-610F-D109-44785D9A61BF}"/>
              </a:ext>
            </a:extLst>
          </p:cNvPr>
          <p:cNvSpPr txBox="1"/>
          <p:nvPr/>
        </p:nvSpPr>
        <p:spPr>
          <a:xfrm>
            <a:off x="402771" y="457200"/>
            <a:ext cx="152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Gender study</a:t>
            </a:r>
          </a:p>
        </p:txBody>
      </p:sp>
    </p:spTree>
    <p:extLst>
      <p:ext uri="{BB962C8B-B14F-4D97-AF65-F5344CB8AC3E}">
        <p14:creationId xmlns:p14="http://schemas.microsoft.com/office/powerpoint/2010/main" val="58413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27C27C-AE2A-0701-F553-A7F8FA94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3344088"/>
            <a:ext cx="3782786" cy="351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1F9CC-DBC9-1314-26AB-F6A5348C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15" y="3344087"/>
            <a:ext cx="3782786" cy="35139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8A3868-03F3-1204-EA76-A804CB2870FB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74DEB-FA38-96C5-7CE7-18639A4FB900}"/>
              </a:ext>
            </a:extLst>
          </p:cNvPr>
          <p:cNvSpPr txBox="1"/>
          <p:nvPr/>
        </p:nvSpPr>
        <p:spPr>
          <a:xfrm>
            <a:off x="-1797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EABBA-0528-ECF5-5FC9-9DDDB23E7A63}"/>
              </a:ext>
            </a:extLst>
          </p:cNvPr>
          <p:cNvSpPr txBox="1"/>
          <p:nvPr/>
        </p:nvSpPr>
        <p:spPr>
          <a:xfrm>
            <a:off x="8861910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80E21-EF20-67A4-90DA-077367EAAB5E}"/>
              </a:ext>
            </a:extLst>
          </p:cNvPr>
          <p:cNvSpPr txBox="1"/>
          <p:nvPr/>
        </p:nvSpPr>
        <p:spPr>
          <a:xfrm>
            <a:off x="4902207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84754-277F-E935-C46C-DD54C54D0DC8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997256-73A2-EE63-6DC0-D3FB866A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5" t="17813" r="54464" b="50000"/>
          <a:stretch/>
        </p:blipFill>
        <p:spPr>
          <a:xfrm>
            <a:off x="232404" y="3207142"/>
            <a:ext cx="3604362" cy="35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D23E7-5269-682D-F0F1-390290ED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149776" y="3294176"/>
            <a:ext cx="3672110" cy="350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23240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698624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4717154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DBA11-CEA8-A0A6-9F0B-2F20E456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2" y="3294176"/>
            <a:ext cx="3672109" cy="3527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8DFD09-EBD0-A2D7-86CD-6B086CD4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27" y="3283497"/>
            <a:ext cx="3672109" cy="3527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1061-84B9-C920-537B-CFA938658531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9E4A0-8306-08A8-98F5-44E21E1A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6" t="43956" r="19454" b="45813"/>
          <a:stretch/>
        </p:blipFill>
        <p:spPr>
          <a:xfrm>
            <a:off x="2747124" y="5171928"/>
            <a:ext cx="1205391" cy="96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3EDA-8CEE-F40A-3858-8E5E1584C819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</p:spTree>
    <p:extLst>
      <p:ext uri="{BB962C8B-B14F-4D97-AF65-F5344CB8AC3E}">
        <p14:creationId xmlns:p14="http://schemas.microsoft.com/office/powerpoint/2010/main" val="330813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112531" y="2797833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2797833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902216" y="279783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8BE3C-331D-F90A-EA81-69AF6C1CC29E}"/>
              </a:ext>
            </a:extLst>
          </p:cNvPr>
          <p:cNvSpPr txBox="1"/>
          <p:nvPr/>
        </p:nvSpPr>
        <p:spPr>
          <a:xfrm>
            <a:off x="1819795" y="41984"/>
            <a:ext cx="864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Is super recognition ability protective?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43B6-955D-3924-9DCC-B8DFCA5E4433}"/>
              </a:ext>
            </a:extLst>
          </p:cNvPr>
          <p:cNvSpPr txBox="1"/>
          <p:nvPr/>
        </p:nvSpPr>
        <p:spPr>
          <a:xfrm>
            <a:off x="1509038" y="981951"/>
            <a:ext cx="949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 recognisers enhanced in conditions with matching caricature (C-C, A-A), but still make errors when mismatched (C-A, A-C)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7D4880-9762-198F-C0C0-3C511FC1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9" t="22222" r="66251" b="39207"/>
          <a:stretch/>
        </p:blipFill>
        <p:spPr>
          <a:xfrm>
            <a:off x="211583" y="3327600"/>
            <a:ext cx="3780494" cy="34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0731D-5B0A-1236-5420-608DF880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4204297" y="3327600"/>
            <a:ext cx="3630700" cy="3466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E4641-159B-48E7-D7A1-8D90B6D6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5" t="22222" r="18572" b="39207"/>
          <a:stretch/>
        </p:blipFill>
        <p:spPr>
          <a:xfrm>
            <a:off x="8323944" y="3321053"/>
            <a:ext cx="3630699" cy="3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6495B-CDC9-8029-4A0D-09160148A400}"/>
              </a:ext>
            </a:extLst>
          </p:cNvPr>
          <p:cNvSpPr txBox="1"/>
          <p:nvPr/>
        </p:nvSpPr>
        <p:spPr>
          <a:xfrm>
            <a:off x="4676691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638AE-E081-0F36-2D85-D0E67ACF81C3}"/>
              </a:ext>
            </a:extLst>
          </p:cNvPr>
          <p:cNvSpPr txBox="1"/>
          <p:nvPr/>
        </p:nvSpPr>
        <p:spPr>
          <a:xfrm>
            <a:off x="3820887" y="769441"/>
            <a:ext cx="7993742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Caricaturing unfamiliar test faces can hurt recognition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“Super portrait” idea unsupported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should match between study, test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Other data: Test caricature hurts matching &amp; eyewitness lineups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Convolutional deep learning models show similar deficits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Intuitions about face space are not correct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Question for modelling: What about structure of face space gives rise to caricature-related deficits?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4" descr="What is hot off the press? - Quora">
            <a:extLst>
              <a:ext uri="{FF2B5EF4-FFF2-40B4-BE49-F238E27FC236}">
                <a16:creationId xmlns:a16="http://schemas.microsoft.com/office/drawing/2014/main" id="{F6ADADCF-20A4-2C9C-B006-1C36E364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7" y="2230553"/>
            <a:ext cx="3287486" cy="27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13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216658-A00B-824C-03C2-A2CEFB593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13" t="19517" r="20542" b="33720"/>
          <a:stretch/>
        </p:blipFill>
        <p:spPr>
          <a:xfrm>
            <a:off x="212035" y="799116"/>
            <a:ext cx="4572000" cy="58536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7BBF17-5D73-BDD8-D920-24303E1B51D2}"/>
              </a:ext>
            </a:extLst>
          </p:cNvPr>
          <p:cNvSpPr txBox="1"/>
          <p:nvPr/>
        </p:nvSpPr>
        <p:spPr>
          <a:xfrm>
            <a:off x="212035" y="205272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vggFACE</a:t>
            </a:r>
            <a:r>
              <a:rPr lang="en-GB" dirty="0"/>
              <a:t> lineups 18 July 2024 I don’t see any issue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F975-AEBF-205D-6834-01AF6F534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22" t="19711" r="20979" b="33526"/>
          <a:stretch/>
        </p:blipFill>
        <p:spPr>
          <a:xfrm>
            <a:off x="5035823" y="1921564"/>
            <a:ext cx="3286541" cy="43225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F7930B-7A0D-554C-9891-CEB572321E2D}"/>
              </a:ext>
            </a:extLst>
          </p:cNvPr>
          <p:cNvSpPr txBox="1"/>
          <p:nvPr/>
        </p:nvSpPr>
        <p:spPr>
          <a:xfrm>
            <a:off x="5168350" y="987502"/>
            <a:ext cx="368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How can I get THIS plot from those distances?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741401-B2C1-0D56-79A5-6810361EB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65" t="35838" r="27882" b="17260"/>
          <a:stretch/>
        </p:blipFill>
        <p:spPr>
          <a:xfrm>
            <a:off x="8574152" y="2117654"/>
            <a:ext cx="3456791" cy="3216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AD9634-94F2-0AAE-CBB4-7CD036CC1EA3}"/>
              </a:ext>
            </a:extLst>
          </p:cNvPr>
          <p:cNvSpPr txBox="1"/>
          <p:nvPr/>
        </p:nvSpPr>
        <p:spPr>
          <a:xfrm>
            <a:off x="8852454" y="444236"/>
            <a:ext cx="3339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AUC plot matches distances, not ROC???</a:t>
            </a:r>
          </a:p>
          <a:p>
            <a:endParaRPr lang="en-GB" dirty="0"/>
          </a:p>
          <a:p>
            <a:r>
              <a:rPr lang="en-GB" dirty="0"/>
              <a:t>(Should AUC take on more than just three values???)</a:t>
            </a:r>
          </a:p>
        </p:txBody>
      </p:sp>
    </p:spTree>
    <p:extLst>
      <p:ext uri="{BB962C8B-B14F-4D97-AF65-F5344CB8AC3E}">
        <p14:creationId xmlns:p14="http://schemas.microsoft.com/office/powerpoint/2010/main" val="2580709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DE9DE-E059-3135-2A32-9B187A15D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9" t="17083" r="32617" b="44792"/>
          <a:stretch/>
        </p:blipFill>
        <p:spPr>
          <a:xfrm>
            <a:off x="255327" y="1007268"/>
            <a:ext cx="3885966" cy="5043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4848ED-6C1B-4C76-BC92-DF774ACB2EFC}"/>
              </a:ext>
            </a:extLst>
          </p:cNvPr>
          <p:cNvSpPr txBox="1"/>
          <p:nvPr/>
        </p:nvSpPr>
        <p:spPr>
          <a:xfrm>
            <a:off x="457200" y="328613"/>
            <a:ext cx="2818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Vgg16 lineups 18 July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66C68F-A5A4-E104-8AE5-5496DBF45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38" t="16875" r="32734" b="45625"/>
          <a:stretch/>
        </p:blipFill>
        <p:spPr>
          <a:xfrm>
            <a:off x="4443413" y="1230729"/>
            <a:ext cx="3623221" cy="4596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60E69C-FF77-354A-BBEA-32254D9E61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110" t="16458" r="20078" b="30834"/>
          <a:stretch/>
        </p:blipFill>
        <p:spPr>
          <a:xfrm>
            <a:off x="8229600" y="1621631"/>
            <a:ext cx="4000500" cy="361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51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E5488-71BB-4F55-2DA3-73224383FC8C}"/>
              </a:ext>
            </a:extLst>
          </p:cNvPr>
          <p:cNvSpPr txBox="1"/>
          <p:nvPr/>
        </p:nvSpPr>
        <p:spPr>
          <a:xfrm>
            <a:off x="163286" y="76200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59198-D8D2-26F1-A223-524C5F4B1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26032" r="35893" b="16667"/>
          <a:stretch/>
        </p:blipFill>
        <p:spPr>
          <a:xfrm>
            <a:off x="7217227" y="260866"/>
            <a:ext cx="4474029" cy="301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F7C7E-229D-96CF-D05B-038D7A0F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24127" r="34197" b="20158"/>
          <a:stretch/>
        </p:blipFill>
        <p:spPr>
          <a:xfrm>
            <a:off x="7097485" y="3657600"/>
            <a:ext cx="4593771" cy="288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1B41E-5043-90A5-4803-E2DE3FD79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4" t="20318" r="35357" b="22222"/>
          <a:stretch/>
        </p:blipFill>
        <p:spPr>
          <a:xfrm>
            <a:off x="2079171" y="212335"/>
            <a:ext cx="4474029" cy="295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E2873-EACC-4E5A-5E48-CA8FD1FA3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2" t="24444" r="33929" b="18254"/>
          <a:stretch/>
        </p:blipFill>
        <p:spPr>
          <a:xfrm>
            <a:off x="2177143" y="3553994"/>
            <a:ext cx="4804508" cy="30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F9DD15-5C8C-D0C7-0184-F9EA3A6272E3}"/>
              </a:ext>
            </a:extLst>
          </p:cNvPr>
          <p:cNvSpPr txBox="1"/>
          <p:nvPr/>
        </p:nvSpPr>
        <p:spPr>
          <a:xfrm>
            <a:off x="204716" y="24566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0B0B-AF62-C92F-314F-A3A947E3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6" y="1653352"/>
            <a:ext cx="5400015" cy="3580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A273D-2CA5-D784-1133-DF05FEB3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15" y="1653352"/>
            <a:ext cx="5725185" cy="38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126BE-8D82-E827-06D8-54ADC067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30" t="19099" r="15574" b="37478"/>
          <a:stretch/>
        </p:blipFill>
        <p:spPr>
          <a:xfrm>
            <a:off x="0" y="735225"/>
            <a:ext cx="4297680" cy="472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5E0FB-6A9B-9413-8A40-E0935E8A9E53}"/>
              </a:ext>
            </a:extLst>
          </p:cNvPr>
          <p:cNvSpPr txBox="1"/>
          <p:nvPr/>
        </p:nvSpPr>
        <p:spPr>
          <a:xfrm>
            <a:off x="174956" y="172995"/>
            <a:ext cx="689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Euclidean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9FB1F-E3E7-CF8D-940C-851C0F9A9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6" t="18919" r="16689" b="37477"/>
          <a:stretch/>
        </p:blipFill>
        <p:spPr>
          <a:xfrm>
            <a:off x="2713922" y="850805"/>
            <a:ext cx="4297680" cy="530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444D2-9632-7862-1683-F04AEC5E1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81" t="23063" r="11622" b="43243"/>
          <a:stretch/>
        </p:blipFill>
        <p:spPr>
          <a:xfrm>
            <a:off x="5526918" y="2445650"/>
            <a:ext cx="6665082" cy="42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5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F91CB-B63B-FD55-5303-63C9991A8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50" t="16890" r="14475" b="29999"/>
          <a:stretch/>
        </p:blipFill>
        <p:spPr>
          <a:xfrm>
            <a:off x="0" y="822959"/>
            <a:ext cx="4754880" cy="502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F6F8D-8A88-A4A5-BB49-94C6909D5113}"/>
              </a:ext>
            </a:extLst>
          </p:cNvPr>
          <p:cNvSpPr txBox="1"/>
          <p:nvPr/>
        </p:nvSpPr>
        <p:spPr>
          <a:xfrm>
            <a:off x="174956" y="172995"/>
            <a:ext cx="656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cosine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C6CDA-1260-3C59-316A-F2C234B0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0" t="17556" r="21875" b="28666"/>
          <a:stretch/>
        </p:blipFill>
        <p:spPr>
          <a:xfrm>
            <a:off x="3063239" y="822958"/>
            <a:ext cx="4574205" cy="556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69323-5421-0CF0-3EAE-D0CBBCA0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5" t="18049" r="23875" b="58889"/>
          <a:stretch/>
        </p:blipFill>
        <p:spPr>
          <a:xfrm>
            <a:off x="6096000" y="2524582"/>
            <a:ext cx="6175820" cy="38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A9F73-1FAD-28F0-E79D-7E5BBB990F10}"/>
              </a:ext>
            </a:extLst>
          </p:cNvPr>
          <p:cNvSpPr txBox="1"/>
          <p:nvPr/>
        </p:nvSpPr>
        <p:spPr>
          <a:xfrm>
            <a:off x="174956" y="172995"/>
            <a:ext cx="681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</a:t>
            </a:r>
            <a:r>
              <a:rPr lang="en-GB" dirty="0" err="1"/>
              <a:t>cityblock</a:t>
            </a:r>
            <a:r>
              <a:rPr lang="en-GB" dirty="0"/>
              <a:t> distances, males &amp; females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4B1B-B776-F377-8A1D-24E032CEC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17334" r="18625" b="29556"/>
          <a:stretch/>
        </p:blipFill>
        <p:spPr>
          <a:xfrm>
            <a:off x="174956" y="929639"/>
            <a:ext cx="5159044" cy="548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EBA6C-6917-B982-1079-9878D2D51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5" t="17111" r="20875" b="29777"/>
          <a:stretch/>
        </p:blipFill>
        <p:spPr>
          <a:xfrm>
            <a:off x="3535679" y="929638"/>
            <a:ext cx="4972959" cy="6126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F7B4-FE83-90D6-2716-47CC64D17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5" t="17556" r="17625" b="29333"/>
          <a:stretch/>
        </p:blipFill>
        <p:spPr>
          <a:xfrm>
            <a:off x="6835443" y="929637"/>
            <a:ext cx="5159045" cy="50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2B8B2-306A-3E20-7B56-5CE259CD4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75" t="25777" r="9875" b="31778"/>
          <a:stretch/>
        </p:blipFill>
        <p:spPr>
          <a:xfrm>
            <a:off x="45720" y="518159"/>
            <a:ext cx="4251960" cy="246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5CAC5-966F-0358-838B-35C43710D171}"/>
              </a:ext>
            </a:extLst>
          </p:cNvPr>
          <p:cNvSpPr txBox="1"/>
          <p:nvPr/>
        </p:nvSpPr>
        <p:spPr>
          <a:xfrm>
            <a:off x="91440" y="0"/>
            <a:ext cx="30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old / new task </a:t>
            </a:r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EA9D8-53BB-9EB4-3267-DE61ECAD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3086786"/>
            <a:ext cx="3566160" cy="3771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62F86-147A-9931-349C-FAC1CBF9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342733"/>
            <a:ext cx="405821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90EA5-45A1-4E6C-C283-E242AB7E7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63"/>
          <a:stretch/>
        </p:blipFill>
        <p:spPr>
          <a:xfrm>
            <a:off x="8580120" y="50073"/>
            <a:ext cx="3566160" cy="6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8314-9694-4FEC-6664-1F522C7A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5" t="16804" r="19041" b="32602"/>
          <a:stretch/>
        </p:blipFill>
        <p:spPr>
          <a:xfrm>
            <a:off x="300625" y="626301"/>
            <a:ext cx="3658860" cy="4670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AEF5-87C5-751F-8429-47BC35529B27}"/>
              </a:ext>
            </a:extLst>
          </p:cNvPr>
          <p:cNvSpPr txBox="1"/>
          <p:nvPr/>
        </p:nvSpPr>
        <p:spPr>
          <a:xfrm>
            <a:off x="177962" y="14496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CB09-EF5F-F612-C1AA-94E28E90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3" t="25726" r="10819" b="41804"/>
          <a:stretch/>
        </p:blipFill>
        <p:spPr>
          <a:xfrm>
            <a:off x="4539729" y="295574"/>
            <a:ext cx="4023358" cy="2308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F27A9-2F30-D13E-0D7D-225DE9CB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06" t="16628" r="15613" b="33333"/>
          <a:stretch/>
        </p:blipFill>
        <p:spPr>
          <a:xfrm>
            <a:off x="4743816" y="2843229"/>
            <a:ext cx="3066236" cy="3890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7CFBA-4735-2D91-0F69-C4478A57B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86" t="17172" r="11250" b="32929"/>
          <a:stretch/>
        </p:blipFill>
        <p:spPr>
          <a:xfrm>
            <a:off x="8880764" y="2585334"/>
            <a:ext cx="3311236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19740</TotalTime>
  <Words>447</Words>
  <Application>Microsoft Office PowerPoint</Application>
  <PresentationFormat>Widescreen</PresentationFormat>
  <Paragraphs>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21</cp:revision>
  <dcterms:created xsi:type="dcterms:W3CDTF">2024-03-09T12:17:41Z</dcterms:created>
  <dcterms:modified xsi:type="dcterms:W3CDTF">2024-07-19T08:22:55Z</dcterms:modified>
</cp:coreProperties>
</file>